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1442700" cy="7969250"/>
  <p:notesSz cx="11442700" cy="7969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22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 showGuides="1">
      <p:cViewPr varScale="1">
        <p:scale>
          <a:sx n="64" d="100"/>
          <a:sy n="64" d="100"/>
        </p:scale>
        <p:origin x="1555" y="62"/>
      </p:cViewPr>
      <p:guideLst>
        <p:guide orient="horz" pos="2886"/>
        <p:guide pos="22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42700" cy="796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36916" y="1977555"/>
            <a:ext cx="8645596" cy="1258108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6916" y="3401689"/>
            <a:ext cx="8651555" cy="2036586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135" y="7257183"/>
            <a:ext cx="2669963" cy="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09589" y="7257183"/>
            <a:ext cx="3623522" cy="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/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00602" y="7257183"/>
            <a:ext cx="2669963" cy="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95958" y="221368"/>
            <a:ext cx="2574608" cy="68993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2135" y="221368"/>
            <a:ext cx="7533111" cy="6899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727" y="1986779"/>
            <a:ext cx="9869329" cy="3314986"/>
          </a:xfrm>
        </p:spPr>
        <p:txBody>
          <a:bodyPr anchor="b"/>
          <a:lstStyle>
            <a:lvl1pPr>
              <a:defRPr sz="697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727" y="5333126"/>
            <a:ext cx="9869329" cy="1743273"/>
          </a:xfrm>
        </p:spPr>
        <p:txBody>
          <a:bodyPr/>
          <a:lstStyle>
            <a:lvl1pPr marL="0" indent="0">
              <a:buNone/>
              <a:defRPr sz="2790"/>
            </a:lvl1pPr>
            <a:lvl2pPr marL="531495" indent="0">
              <a:buNone/>
              <a:defRPr sz="2325"/>
            </a:lvl2pPr>
            <a:lvl3pPr marL="1062355" indent="0">
              <a:buNone/>
              <a:defRPr sz="2090"/>
            </a:lvl3pPr>
            <a:lvl4pPr marL="1593850" indent="0">
              <a:buNone/>
              <a:defRPr sz="1860"/>
            </a:lvl4pPr>
            <a:lvl5pPr marL="2125345" indent="0">
              <a:buNone/>
              <a:defRPr sz="1860"/>
            </a:lvl5pPr>
            <a:lvl6pPr marL="2656205" indent="0">
              <a:buNone/>
              <a:defRPr sz="1860"/>
            </a:lvl6pPr>
            <a:lvl7pPr marL="3187700" indent="0">
              <a:buNone/>
              <a:defRPr sz="1860"/>
            </a:lvl7pPr>
            <a:lvl8pPr marL="3719195" indent="0">
              <a:buNone/>
              <a:defRPr sz="1860"/>
            </a:lvl8pPr>
            <a:lvl9pPr marL="4250055" indent="0">
              <a:buNone/>
              <a:defRPr sz="186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135" y="1365103"/>
            <a:ext cx="5053859" cy="57555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6706" y="1365103"/>
            <a:ext cx="5053859" cy="57555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73" y="424289"/>
            <a:ext cx="9869329" cy="15403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8673" y="1953574"/>
            <a:ext cx="4841294" cy="957416"/>
          </a:xfrm>
        </p:spPr>
        <p:txBody>
          <a:bodyPr anchor="b"/>
          <a:lstStyle>
            <a:lvl1pPr marL="0" indent="0">
              <a:buNone/>
              <a:defRPr sz="2790" b="1"/>
            </a:lvl1pPr>
            <a:lvl2pPr marL="531495" indent="0">
              <a:buNone/>
              <a:defRPr sz="2325" b="1"/>
            </a:lvl2pPr>
            <a:lvl3pPr marL="1062355" indent="0">
              <a:buNone/>
              <a:defRPr sz="2090" b="1"/>
            </a:lvl3pPr>
            <a:lvl4pPr marL="1593850" indent="0">
              <a:buNone/>
              <a:defRPr sz="1860" b="1"/>
            </a:lvl4pPr>
            <a:lvl5pPr marL="2125345" indent="0">
              <a:buNone/>
              <a:defRPr sz="1860" b="1"/>
            </a:lvl5pPr>
            <a:lvl6pPr marL="2656205" indent="0">
              <a:buNone/>
              <a:defRPr sz="1860" b="1"/>
            </a:lvl6pPr>
            <a:lvl7pPr marL="3187700" indent="0">
              <a:buNone/>
              <a:defRPr sz="1860" b="1"/>
            </a:lvl7pPr>
            <a:lvl8pPr marL="3719195" indent="0">
              <a:buNone/>
              <a:defRPr sz="1860" b="1"/>
            </a:lvl8pPr>
            <a:lvl9pPr marL="4250055" indent="0">
              <a:buNone/>
              <a:defRPr sz="186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8673" y="2910990"/>
            <a:ext cx="4841294" cy="42816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2867" y="1953574"/>
            <a:ext cx="4865135" cy="957416"/>
          </a:xfrm>
        </p:spPr>
        <p:txBody>
          <a:bodyPr anchor="b"/>
          <a:lstStyle>
            <a:lvl1pPr marL="0" indent="0">
              <a:buNone/>
              <a:defRPr sz="2790" b="1"/>
            </a:lvl1pPr>
            <a:lvl2pPr marL="531495" indent="0">
              <a:buNone/>
              <a:defRPr sz="2325" b="1"/>
            </a:lvl2pPr>
            <a:lvl3pPr marL="1062355" indent="0">
              <a:buNone/>
              <a:defRPr sz="2090" b="1"/>
            </a:lvl3pPr>
            <a:lvl4pPr marL="1593850" indent="0">
              <a:buNone/>
              <a:defRPr sz="1860" b="1"/>
            </a:lvl4pPr>
            <a:lvl5pPr marL="2125345" indent="0">
              <a:buNone/>
              <a:defRPr sz="1860" b="1"/>
            </a:lvl5pPr>
            <a:lvl6pPr marL="2656205" indent="0">
              <a:buNone/>
              <a:defRPr sz="1860" b="1"/>
            </a:lvl6pPr>
            <a:lvl7pPr marL="3187700" indent="0">
              <a:buNone/>
              <a:defRPr sz="1860" b="1"/>
            </a:lvl7pPr>
            <a:lvl8pPr marL="3719195" indent="0">
              <a:buNone/>
              <a:defRPr sz="1860" b="1"/>
            </a:lvl8pPr>
            <a:lvl9pPr marL="4250055" indent="0">
              <a:buNone/>
              <a:defRPr sz="186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92867" y="2910990"/>
            <a:ext cx="4865135" cy="42816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73" y="531283"/>
            <a:ext cx="3691065" cy="1859492"/>
          </a:xfrm>
        </p:spPr>
        <p:txBody>
          <a:bodyPr anchor="b"/>
          <a:lstStyle>
            <a:lvl1pPr>
              <a:defRPr sz="37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5135" y="1147424"/>
            <a:ext cx="5792867" cy="5663333"/>
          </a:xfrm>
        </p:spPr>
        <p:txBody>
          <a:bodyPr/>
          <a:lstStyle>
            <a:lvl1pPr>
              <a:defRPr sz="3720"/>
            </a:lvl1pPr>
            <a:lvl2pPr>
              <a:defRPr sz="3255"/>
            </a:lvl2pPr>
            <a:lvl3pPr>
              <a:defRPr sz="2790"/>
            </a:lvl3pPr>
            <a:lvl4pPr>
              <a:defRPr sz="2325"/>
            </a:lvl4pPr>
            <a:lvl5pPr>
              <a:defRPr sz="2325"/>
            </a:lvl5pPr>
            <a:lvl6pPr>
              <a:defRPr sz="2325"/>
            </a:lvl6pPr>
            <a:lvl7pPr>
              <a:defRPr sz="2325"/>
            </a:lvl7pPr>
            <a:lvl8pPr>
              <a:defRPr sz="2325"/>
            </a:lvl8pPr>
            <a:lvl9pPr>
              <a:defRPr sz="23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8673" y="2390775"/>
            <a:ext cx="3691065" cy="4429206"/>
          </a:xfrm>
        </p:spPr>
        <p:txBody>
          <a:bodyPr/>
          <a:lstStyle>
            <a:lvl1pPr marL="0" indent="0">
              <a:buNone/>
              <a:defRPr sz="1860"/>
            </a:lvl1pPr>
            <a:lvl2pPr marL="531495" indent="0">
              <a:buNone/>
              <a:defRPr sz="1625"/>
            </a:lvl2pPr>
            <a:lvl3pPr marL="1062355" indent="0">
              <a:buNone/>
              <a:defRPr sz="1395"/>
            </a:lvl3pPr>
            <a:lvl4pPr marL="1593850" indent="0">
              <a:buNone/>
              <a:defRPr sz="1160"/>
            </a:lvl4pPr>
            <a:lvl5pPr marL="2125345" indent="0">
              <a:buNone/>
              <a:defRPr sz="1160"/>
            </a:lvl5pPr>
            <a:lvl6pPr marL="2656205" indent="0">
              <a:buNone/>
              <a:defRPr sz="1160"/>
            </a:lvl6pPr>
            <a:lvl7pPr marL="3187700" indent="0">
              <a:buNone/>
              <a:defRPr sz="1160"/>
            </a:lvl7pPr>
            <a:lvl8pPr marL="3719195" indent="0">
              <a:buNone/>
              <a:defRPr sz="1160"/>
            </a:lvl8pPr>
            <a:lvl9pPr marL="4250055" indent="0">
              <a:buNone/>
              <a:defRPr sz="116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73" y="531283"/>
            <a:ext cx="3691065" cy="1859492"/>
          </a:xfrm>
        </p:spPr>
        <p:txBody>
          <a:bodyPr anchor="b"/>
          <a:lstStyle>
            <a:lvl1pPr>
              <a:defRPr sz="37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5135" y="1147424"/>
            <a:ext cx="5792867" cy="5663333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720"/>
            </a:lvl1pPr>
            <a:lvl2pPr marL="531495" indent="0">
              <a:buNone/>
              <a:defRPr sz="3255"/>
            </a:lvl2pPr>
            <a:lvl3pPr marL="1062355" indent="0">
              <a:buNone/>
              <a:defRPr sz="2790"/>
            </a:lvl3pPr>
            <a:lvl4pPr marL="1593850" indent="0">
              <a:buNone/>
              <a:defRPr sz="2325"/>
            </a:lvl4pPr>
            <a:lvl5pPr marL="2125345" indent="0">
              <a:buNone/>
              <a:defRPr sz="2325"/>
            </a:lvl5pPr>
            <a:lvl6pPr marL="2656205" indent="0">
              <a:buNone/>
              <a:defRPr sz="2325"/>
            </a:lvl6pPr>
            <a:lvl7pPr marL="3187700" indent="0">
              <a:buNone/>
              <a:defRPr sz="2325"/>
            </a:lvl7pPr>
            <a:lvl8pPr marL="3719195" indent="0">
              <a:buNone/>
              <a:defRPr sz="2325"/>
            </a:lvl8pPr>
            <a:lvl9pPr marL="4250055" indent="0">
              <a:buNone/>
              <a:defRPr sz="2325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8673" y="2390775"/>
            <a:ext cx="3691065" cy="4429206"/>
          </a:xfrm>
        </p:spPr>
        <p:txBody>
          <a:bodyPr/>
          <a:lstStyle>
            <a:lvl1pPr marL="0" indent="0">
              <a:buNone/>
              <a:defRPr sz="1860"/>
            </a:lvl1pPr>
            <a:lvl2pPr marL="531495" indent="0">
              <a:buNone/>
              <a:defRPr sz="1625"/>
            </a:lvl2pPr>
            <a:lvl3pPr marL="1062355" indent="0">
              <a:buNone/>
              <a:defRPr sz="1395"/>
            </a:lvl3pPr>
            <a:lvl4pPr marL="1593850" indent="0">
              <a:buNone/>
              <a:defRPr sz="1160"/>
            </a:lvl4pPr>
            <a:lvl5pPr marL="2125345" indent="0">
              <a:buNone/>
              <a:defRPr sz="1160"/>
            </a:lvl5pPr>
            <a:lvl6pPr marL="2656205" indent="0">
              <a:buNone/>
              <a:defRPr sz="1160"/>
            </a:lvl6pPr>
            <a:lvl7pPr marL="3187700" indent="0">
              <a:buNone/>
              <a:defRPr sz="1160"/>
            </a:lvl7pPr>
            <a:lvl8pPr marL="3719195" indent="0">
              <a:buNone/>
              <a:defRPr sz="1160"/>
            </a:lvl8pPr>
            <a:lvl9pPr marL="4250055" indent="0">
              <a:buNone/>
              <a:defRPr sz="116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946" y="0"/>
            <a:ext cx="11450646" cy="796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572135" y="221368"/>
            <a:ext cx="10298430" cy="67701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72135" y="1365103"/>
            <a:ext cx="10298430" cy="5755569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135" y="7257183"/>
            <a:ext cx="2669963" cy="55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25"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09589" y="7257183"/>
            <a:ext cx="3623522" cy="55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25"/>
            </a:lvl1pPr>
          </a:lstStyle>
          <a:p/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00602" y="7257183"/>
            <a:ext cx="2669963" cy="55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25"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185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98780" indent="-398145" algn="l" rtl="0" fontAlgn="base">
        <a:spcBef>
          <a:spcPct val="23000"/>
        </a:spcBef>
        <a:spcAft>
          <a:spcPct val="0"/>
        </a:spcAft>
        <a:buChar char="•"/>
        <a:defRPr sz="3720" kern="1200">
          <a:solidFill>
            <a:schemeClr val="tx1"/>
          </a:solidFill>
          <a:latin typeface="+mn-lt"/>
          <a:ea typeface="+mn-ea"/>
          <a:cs typeface="+mn-cs"/>
        </a:defRPr>
      </a:lvl1pPr>
      <a:lvl2pPr marL="863600" indent="-332105" algn="l" rtl="0" fontAlgn="base">
        <a:spcBef>
          <a:spcPct val="23000"/>
        </a:spcBef>
        <a:spcAft>
          <a:spcPct val="0"/>
        </a:spcAft>
        <a:buChar char="–"/>
        <a:defRPr sz="3255" kern="1200">
          <a:solidFill>
            <a:schemeClr val="tx1"/>
          </a:solidFill>
          <a:latin typeface="+mn-lt"/>
          <a:ea typeface="+mn-ea"/>
          <a:cs typeface="+mn-cs"/>
        </a:defRPr>
      </a:lvl2pPr>
      <a:lvl3pPr marL="1328420" indent="-265430" algn="l" rtl="0" fontAlgn="base">
        <a:spcBef>
          <a:spcPct val="23000"/>
        </a:spcBef>
        <a:spcAft>
          <a:spcPct val="0"/>
        </a:spcAft>
        <a:buChar char="•"/>
        <a:defRPr sz="2790" kern="1200">
          <a:solidFill>
            <a:schemeClr val="tx1"/>
          </a:solidFill>
          <a:latin typeface="+mn-lt"/>
          <a:ea typeface="+mn-ea"/>
          <a:cs typeface="+mn-cs"/>
        </a:defRPr>
      </a:lvl3pPr>
      <a:lvl4pPr marL="1859280" indent="-265430" algn="l" rtl="0" fontAlgn="base">
        <a:spcBef>
          <a:spcPct val="23000"/>
        </a:spcBef>
        <a:spcAft>
          <a:spcPct val="0"/>
        </a:spcAft>
        <a:buChar char="–"/>
        <a:defRPr sz="2325" kern="1200">
          <a:solidFill>
            <a:schemeClr val="tx1"/>
          </a:solidFill>
          <a:latin typeface="+mn-lt"/>
          <a:ea typeface="+mn-ea"/>
          <a:cs typeface="+mn-cs"/>
        </a:defRPr>
      </a:lvl4pPr>
      <a:lvl5pPr marL="2390775" indent="-265430" algn="l" rtl="0" fontAlgn="base">
        <a:spcBef>
          <a:spcPct val="23000"/>
        </a:spcBef>
        <a:spcAft>
          <a:spcPct val="0"/>
        </a:spcAft>
        <a:buChar char="»"/>
        <a:defRPr sz="2325" kern="1200">
          <a:solidFill>
            <a:schemeClr val="tx1"/>
          </a:solidFill>
          <a:latin typeface="+mn-lt"/>
          <a:ea typeface="+mn-ea"/>
          <a:cs typeface="+mn-cs"/>
        </a:defRPr>
      </a:lvl5pPr>
      <a:lvl6pPr marL="2922270" indent="-265430" algn="l" defTabSz="1062355" rtl="0" eaLnBrk="1" latinLnBrk="0" hangingPunct="1">
        <a:lnSpc>
          <a:spcPct val="90000"/>
        </a:lnSpc>
        <a:spcBef>
          <a:spcPts val="580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453130" indent="-265430" algn="l" defTabSz="1062355" rtl="0" eaLnBrk="1" latinLnBrk="0" hangingPunct="1">
        <a:lnSpc>
          <a:spcPct val="90000"/>
        </a:lnSpc>
        <a:spcBef>
          <a:spcPts val="580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984625" indent="-265430" algn="l" defTabSz="1062355" rtl="0" eaLnBrk="1" latinLnBrk="0" hangingPunct="1">
        <a:lnSpc>
          <a:spcPct val="90000"/>
        </a:lnSpc>
        <a:spcBef>
          <a:spcPts val="580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516120" indent="-265430" algn="l" defTabSz="1062355" rtl="0" eaLnBrk="1" latinLnBrk="0" hangingPunct="1">
        <a:lnSpc>
          <a:spcPct val="90000"/>
        </a:lnSpc>
        <a:spcBef>
          <a:spcPts val="580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2355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1pPr>
      <a:lvl2pPr marL="531495" algn="l" defTabSz="1062355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2pPr>
      <a:lvl3pPr marL="1062355" algn="l" defTabSz="1062355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3pPr>
      <a:lvl4pPr marL="1593850" algn="l" defTabSz="1062355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4pPr>
      <a:lvl5pPr marL="2125345" algn="l" defTabSz="1062355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5pPr>
      <a:lvl6pPr marL="2656205" algn="l" defTabSz="1062355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187700" algn="l" defTabSz="1062355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719195" algn="l" defTabSz="1062355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250055" algn="l" defTabSz="1062355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9692" y="631825"/>
            <a:ext cx="11442700" cy="6440805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chemeClr val="bg1"/>
          </a:solidFill>
          <a:effectLst>
            <a:softEdge rad="63500"/>
          </a:effectLst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4460" y="-264160"/>
            <a:ext cx="12130405" cy="8434705"/>
          </a:xfrm>
          <a:prstGeom prst="rect">
            <a:avLst/>
          </a:prstGeom>
          <a:blipFill rotWithShape="1">
            <a:blip r:embed="rId1"/>
            <a:tile tx="0" ty="0" sx="100000" sy="100000" flip="none" algn="tl"/>
          </a:blipFill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4650" spc="-14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4650" spc="-215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sz="4650" spc="-26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sz="4650" spc="-35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sz="4650" spc="-145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4650" spc="-135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sz="4650" spc="-35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4650" spc="125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4650" spc="-229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sz="4650" spc="-25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sz="4650" spc="-345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en-US" sz="4650" spc="-345" dirty="0">
                <a:highlight>
                  <a:srgbClr val="FFFF0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r>
              <a:rPr lang="en-US" sz="4650" spc="-3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4650" spc="-345" dirty="0">
                <a:highlight>
                  <a:srgbClr val="C0C0C0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kinjengi veera sivanagendra</a:t>
            </a:r>
            <a:br>
              <a:rPr lang="en-US" sz="4650" spc="-3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br>
              <a:rPr lang="en-US" sz="4650" spc="-3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br>
              <a:rPr lang="en-US" sz="4650" spc="-34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r>
              <a:rPr lang="en-US" sz="4650" spc="-345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highlight>
                  <a:srgbClr val="00FFFF"/>
                </a:highlight>
                <a:latin typeface="Times New Roman" panose="02020603050405020304" charset="0"/>
                <a:cs typeface="Times New Roman" panose="02020603050405020304" charset="0"/>
                <a:sym typeface="+mn-ea"/>
              </a:rPr>
              <a:t>Final Project</a:t>
            </a:r>
            <a:endParaRPr lang="en-US" sz="4650" spc="-345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highlight>
                <a:srgbClr val="00FFFF"/>
              </a:highligh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8950" y="-15240"/>
            <a:ext cx="1842135" cy="92519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75" dirty="0">
                <a:solidFill>
                  <a:srgbClr val="FF0000"/>
                </a:solidFill>
              </a:rPr>
              <a:t>Resu</a:t>
            </a:r>
            <a:r>
              <a:rPr lang="en-US" spc="-175" dirty="0">
                <a:solidFill>
                  <a:srgbClr val="FF0000"/>
                </a:solidFill>
              </a:rPr>
              <a:t>lt</a:t>
            </a:r>
            <a:endParaRPr lang="en-US" spc="-17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8250" y="756285"/>
            <a:ext cx="8680450" cy="171577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Our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solution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has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proven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2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be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highly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effective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monitoring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activity</a:t>
            </a:r>
            <a:r>
              <a:rPr sz="2400" spc="-1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detecting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potential </a:t>
            </a:r>
            <a:r>
              <a:rPr sz="2400" spc="-4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security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breaches.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collected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has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provided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valuable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insights,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allowing</a:t>
            </a:r>
            <a:r>
              <a:rPr sz="24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identify</a:t>
            </a:r>
            <a:r>
              <a:rPr sz="24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vulnerabilities </a:t>
            </a:r>
            <a:r>
              <a:rPr sz="24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implement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robust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measures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protec</a:t>
            </a: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ou</a:t>
            </a:r>
            <a:r>
              <a:rPr sz="24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client'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3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systems.</a:t>
            </a:r>
            <a:endParaRPr sz="2400" spc="-13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6080" y="2407920"/>
            <a:ext cx="4037330" cy="1005205"/>
          </a:xfrm>
          <a:prstGeom prst="rect">
            <a:avLst/>
          </a:prstGeom>
          <a:noFill/>
        </p:spPr>
        <p:txBody>
          <a:bodyPr vert="horz" wrap="square" lIns="0" tIns="123189" rIns="0" bIns="0" rtlCol="0">
            <a:noAutofit/>
          </a:bodyPr>
          <a:lstStyle/>
          <a:p>
            <a:pPr marL="166370">
              <a:lnSpc>
                <a:spcPct val="100000"/>
              </a:lnSpc>
              <a:spcBef>
                <a:spcPts val="970"/>
              </a:spcBef>
            </a:pPr>
            <a:r>
              <a:rPr sz="2400" b="1" spc="-105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Ke</a:t>
            </a:r>
            <a:r>
              <a:rPr sz="2400" b="1" spc="-9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400" b="1" spc="-155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spc="-55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Metrics</a:t>
            </a:r>
            <a:endParaRPr sz="2400" b="1" spc="-55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9274" y="2407813"/>
            <a:ext cx="4064000" cy="491490"/>
          </a:xfrm>
          <a:prstGeom prst="rect">
            <a:avLst/>
          </a:prstGeom>
          <a:noFill/>
        </p:spPr>
        <p:txBody>
          <a:bodyPr vert="horz" wrap="square" lIns="0" tIns="123189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970"/>
              </a:spcBef>
            </a:pPr>
            <a:r>
              <a:rPr sz="2400" b="1" spc="-75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Results</a:t>
            </a:r>
            <a:endParaRPr sz="2400" b="1" spc="-75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6080" y="2994660"/>
            <a:ext cx="2900045" cy="58737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Keystrok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Monitoring</a:t>
            </a:r>
            <a:endParaRPr sz="2400" spc="-4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2005" y="2943225"/>
            <a:ext cx="4432300" cy="134810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3335" marR="5080" indent="-1270">
              <a:lnSpc>
                <a:spcPct val="125000"/>
              </a:lnSpc>
              <a:spcBef>
                <a:spcPts val="100"/>
              </a:spcBef>
            </a:pPr>
            <a:r>
              <a:rPr sz="24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Capture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ove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3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million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keystrokes,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including  </a:t>
            </a:r>
            <a:r>
              <a:rPr sz="24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sensitive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information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potential </a:t>
            </a:r>
            <a:r>
              <a:rPr sz="24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security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threats</a:t>
            </a:r>
            <a:r>
              <a:rPr lang="en-US"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400" spc="-9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3820" y="3764280"/>
            <a:ext cx="4366260" cy="1118235"/>
          </a:xfrm>
          <a:prstGeom prst="rect">
            <a:avLst/>
          </a:prstGeom>
          <a:noFill/>
        </p:spPr>
        <p:txBody>
          <a:bodyPr vert="horz" wrap="square" lIns="0" tIns="123189" rIns="0" bIns="0" rtlCol="0">
            <a:noAutofit/>
          </a:bodyPr>
          <a:lstStyle/>
          <a:p>
            <a:pPr marL="166370">
              <a:lnSpc>
                <a:spcPct val="100000"/>
              </a:lnSpc>
              <a:spcBef>
                <a:spcPts val="970"/>
              </a:spcBef>
            </a:pPr>
            <a:endParaRPr sz="2400" spc="-8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3410" y="4093845"/>
            <a:ext cx="5457825" cy="1560195"/>
          </a:xfrm>
          <a:prstGeom prst="rect">
            <a:avLst/>
          </a:prstGeom>
          <a:noFill/>
        </p:spPr>
        <p:txBody>
          <a:bodyPr vert="horz" wrap="square" lIns="0" tIns="72390" rIns="0" bIns="0" rtlCol="0">
            <a:noAutofit/>
          </a:bodyPr>
          <a:lstStyle/>
          <a:p>
            <a:pPr marL="166370" marR="485775">
              <a:lnSpc>
                <a:spcPct val="125000"/>
              </a:lnSpc>
              <a:spcBef>
                <a:spcPts val="570"/>
              </a:spcBef>
            </a:pPr>
            <a:r>
              <a:rPr sz="2400" spc="-6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Identified</a:t>
            </a:r>
            <a:r>
              <a:rPr sz="2400" spc="-1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9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127</a:t>
            </a:r>
            <a:r>
              <a:rPr sz="2400" spc="-1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instances</a:t>
            </a:r>
            <a:r>
              <a:rPr sz="2400" spc="-1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400" spc="-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sz="2400" spc="-1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unusua</a:t>
            </a:r>
            <a:r>
              <a:rPr sz="2400" spc="-4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400" spc="-15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user  </a:t>
            </a:r>
            <a:r>
              <a:rPr sz="2400" spc="-1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behavior</a:t>
            </a:r>
            <a:r>
              <a:rPr sz="2400" spc="-6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sz="2400" spc="-1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leadin</a:t>
            </a:r>
            <a:r>
              <a:rPr sz="2400" spc="-9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400" spc="-1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400" spc="-1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400" spc="-15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th</a:t>
            </a:r>
            <a:r>
              <a:rPr sz="2400" spc="-11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400" spc="-15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preventio</a:t>
            </a:r>
            <a:r>
              <a:rPr sz="2400" spc="-9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400" spc="-15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400" spc="-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sz="2400" spc="-1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several  </a:t>
            </a:r>
            <a:r>
              <a:rPr sz="2400" spc="-10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dat</a:t>
            </a:r>
            <a:r>
              <a:rPr sz="2400" spc="-11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400" spc="-15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1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breaches</a:t>
            </a:r>
            <a:r>
              <a:rPr lang="en-US" sz="2400" spc="-11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400" spc="-11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6550" y="4594225"/>
            <a:ext cx="3855720" cy="90741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Reporting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Analytics</a:t>
            </a:r>
            <a:endParaRPr sz="2400" spc="-6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3750" y="5432425"/>
            <a:ext cx="4839335" cy="241935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indent="1270">
              <a:lnSpc>
                <a:spcPct val="125000"/>
              </a:lnSpc>
              <a:spcBef>
                <a:spcPts val="100"/>
              </a:spcBef>
            </a:pP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Provided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comprehensiv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reports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detailed 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analytics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help </a:t>
            </a:r>
            <a:r>
              <a:rPr sz="24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our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client </a:t>
            </a:r>
            <a:r>
              <a:rPr sz="2400" spc="-12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make </a:t>
            </a:r>
            <a:r>
              <a:rPr sz="24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informed </a:t>
            </a: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decisions</a:t>
            </a:r>
            <a:r>
              <a:rPr lang="en-US"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400" spc="-8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301750" y="3660140"/>
            <a:ext cx="5450205" cy="687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66370">
              <a:lnSpc>
                <a:spcPct val="100000"/>
              </a:lnSpc>
              <a:spcBef>
                <a:spcPts val="970"/>
              </a:spcBef>
            </a:pPr>
            <a:r>
              <a:rPr sz="2400" spc="-85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Suspiciou</a:t>
            </a:r>
            <a:r>
              <a:rPr sz="2400" spc="-8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400" spc="-1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6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Activity</a:t>
            </a:r>
            <a:r>
              <a:rPr sz="2400" spc="-15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80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Detection</a:t>
            </a:r>
            <a:endParaRPr sz="2400" spc="-8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135" y="1089025"/>
            <a:ext cx="5301615" cy="1752600"/>
          </a:xfrm>
        </p:spPr>
        <p:txBody>
          <a:bodyPr/>
          <a:lstStyle/>
          <a:p>
            <a:b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Keylogger and</a:t>
            </a:r>
            <a:br>
              <a:rPr lang="en-US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security</a:t>
            </a:r>
            <a:endParaRPr lang="en-US" dirty="0">
              <a:solidFill>
                <a:srgbClr val="FF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72135" y="3222625"/>
            <a:ext cx="5687060" cy="4483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Exploring the potential risks and countermeasures of keylogging technology  to enhance cybersecurity awareness.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3"/>
          </p:nvPr>
        </p:nvPicPr>
        <p:blipFill>
          <a:blip r:embed="rId1"/>
          <a:stretch>
            <a:fillRect/>
          </a:stretch>
        </p:blipFill>
        <p:spPr>
          <a:xfrm>
            <a:off x="6026150" y="327025"/>
            <a:ext cx="5187950" cy="6423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350" y="142240"/>
            <a:ext cx="3938905" cy="1198880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-229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Agen</a:t>
            </a:r>
            <a:r>
              <a:rPr lang="en-US" b="1" spc="-229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b="1" spc="-229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b="1" spc="-229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6950" y="1475740"/>
            <a:ext cx="4660265" cy="5276215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b="1" spc="-1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Overview</a:t>
            </a:r>
            <a:endParaRPr sz="3200" b="1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25000"/>
              </a:lnSpc>
              <a:spcBef>
                <a:spcPts val="1290"/>
              </a:spcBef>
            </a:pPr>
            <a:r>
              <a:rPr sz="3200" spc="-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presentation </a:t>
            </a:r>
            <a:r>
              <a:rPr sz="3200" spc="-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will </a:t>
            </a:r>
            <a:r>
              <a:rPr sz="32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provide </a:t>
            </a:r>
            <a:r>
              <a:rPr sz="32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 </a:t>
            </a:r>
            <a:r>
              <a:rPr sz="32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in-depth </a:t>
            </a:r>
            <a:r>
              <a:rPr sz="32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look </a:t>
            </a:r>
            <a:r>
              <a:rPr sz="32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at </a:t>
            </a:r>
            <a:r>
              <a:rPr sz="32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32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risks</a:t>
            </a:r>
            <a:r>
              <a:rPr sz="32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32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mitigation</a:t>
            </a:r>
            <a:r>
              <a:rPr sz="32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strategies</a:t>
            </a:r>
            <a:r>
              <a:rPr sz="32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keyloggers,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3200" spc="-4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critica</a:t>
            </a:r>
            <a:r>
              <a:rPr sz="3200" spc="-3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32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vulnerability</a:t>
            </a:r>
            <a:r>
              <a:rPr sz="3200" b="1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3200" b="1" spc="-6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59550" y="142240"/>
            <a:ext cx="2933700" cy="658495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b="1" spc="-10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Ke</a:t>
            </a:r>
            <a:r>
              <a:rPr sz="3200" b="1" spc="-9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3200" b="1" spc="-17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b="1" spc="-5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Topics</a:t>
            </a:r>
            <a:endParaRPr sz="3200" b="1" spc="-55" dirty="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9550" y="631825"/>
            <a:ext cx="4344035" cy="8444230"/>
          </a:xfrm>
          <a:prstGeom prst="rect">
            <a:avLst/>
          </a:prstGeom>
        </p:spPr>
        <p:txBody>
          <a:bodyPr vert="horz" wrap="square" lIns="0" tIns="130175" rIns="0" bIns="0" rtlCol="0">
            <a:noAutofit/>
          </a:bodyPr>
          <a:lstStyle/>
          <a:p>
            <a:pPr marL="286385" indent="-273050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32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What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are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keyloggers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ho</a:t>
            </a:r>
            <a:r>
              <a:rPr sz="32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32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32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32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32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work?</a:t>
            </a:r>
            <a:endParaRPr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6385" indent="-272415">
              <a:lnSpc>
                <a:spcPct val="100000"/>
              </a:lnSpc>
              <a:spcBef>
                <a:spcPts val="93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32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Potential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impacts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32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attacks</a:t>
            </a:r>
            <a:endParaRPr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6385" marR="316865" indent="-274320">
              <a:lnSpc>
                <a:spcPct val="125000"/>
              </a:lnSpc>
              <a:spcBef>
                <a:spcPts val="45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32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Best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practices</a:t>
            </a:r>
            <a:r>
              <a:rPr sz="32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fo</a:t>
            </a:r>
            <a:r>
              <a:rPr sz="32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32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detectio</a:t>
            </a:r>
            <a:r>
              <a:rPr sz="32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32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prevention</a:t>
            </a:r>
            <a:endParaRPr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6385" indent="-272415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3200" spc="-13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Cas</a:t>
            </a:r>
            <a:r>
              <a:rPr sz="3200" spc="-1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studie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32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real-world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incidents</a:t>
            </a:r>
            <a:endParaRPr sz="3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6385" indent="-274320">
              <a:lnSpc>
                <a:spcPct val="100000"/>
              </a:lnSpc>
              <a:spcBef>
                <a:spcPts val="930"/>
              </a:spcBef>
              <a:buAutoNum type="arabicPeriod"/>
              <a:tabLst>
                <a:tab pos="286385" algn="l"/>
                <a:tab pos="287020" algn="l"/>
              </a:tabLst>
            </a:pPr>
            <a:r>
              <a:rPr sz="3200" spc="-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Q&amp;</a:t>
            </a:r>
            <a:r>
              <a:rPr sz="3200" spc="-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audience</a:t>
            </a:r>
            <a:r>
              <a:rPr sz="32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32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discussion</a:t>
            </a:r>
            <a:endParaRPr sz="3200" spc="-7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259" y="1317625"/>
            <a:ext cx="36874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50" dirty="0"/>
              <a:t>Problem</a:t>
            </a:r>
            <a:r>
              <a:rPr spc="-365" dirty="0"/>
              <a:t> </a:t>
            </a:r>
            <a:r>
              <a:rPr spc="-265" dirty="0"/>
              <a:t>Statement</a:t>
            </a:r>
            <a:endParaRPr spc="-265" dirty="0"/>
          </a:p>
        </p:txBody>
      </p:sp>
      <p:sp>
        <p:nvSpPr>
          <p:cNvPr id="4" name="object 4"/>
          <p:cNvSpPr/>
          <p:nvPr/>
        </p:nvSpPr>
        <p:spPr>
          <a:xfrm>
            <a:off x="1104314" y="2233549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4998" y="0"/>
                </a:moveTo>
                <a:lnTo>
                  <a:pt x="80035" y="0"/>
                </a:lnTo>
                <a:lnTo>
                  <a:pt x="74460" y="558"/>
                </a:lnTo>
                <a:lnTo>
                  <a:pt x="33388" y="17564"/>
                </a:lnTo>
                <a:lnTo>
                  <a:pt x="8674" y="47688"/>
                </a:lnTo>
                <a:lnTo>
                  <a:pt x="0" y="80035"/>
                </a:lnTo>
                <a:lnTo>
                  <a:pt x="0" y="218897"/>
                </a:lnTo>
                <a:lnTo>
                  <a:pt x="0" y="224523"/>
                </a:lnTo>
                <a:lnTo>
                  <a:pt x="11315" y="261810"/>
                </a:lnTo>
                <a:lnTo>
                  <a:pt x="42748" y="293243"/>
                </a:lnTo>
                <a:lnTo>
                  <a:pt x="80035" y="304558"/>
                </a:lnTo>
                <a:lnTo>
                  <a:pt x="214998" y="304558"/>
                </a:lnTo>
                <a:lnTo>
                  <a:pt x="252285" y="293243"/>
                </a:lnTo>
                <a:lnTo>
                  <a:pt x="283718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18" y="42748"/>
                </a:lnTo>
                <a:lnTo>
                  <a:pt x="252285" y="11315"/>
                </a:lnTo>
                <a:lnTo>
                  <a:pt x="220573" y="558"/>
                </a:lnTo>
                <a:lnTo>
                  <a:pt x="214998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9195" y="2308225"/>
            <a:ext cx="3780155" cy="7377430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b="1" spc="-105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Keylogge</a:t>
            </a:r>
            <a:r>
              <a:rPr sz="2800" b="1" spc="-75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b="1" spc="-175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spc="-8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Threats</a:t>
            </a:r>
            <a:endParaRPr sz="28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pose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serious 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risk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sz="28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secretly 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recording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user's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keyboard 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input,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potentiall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exposing 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sensitiv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information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like 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password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financial  </a:t>
            </a:r>
            <a:r>
              <a:rPr sz="28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data.</a:t>
            </a:r>
            <a:endParaRPr sz="2800" spc="-11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23708" y="2243742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5011" y="0"/>
                </a:moveTo>
                <a:lnTo>
                  <a:pt x="80035" y="0"/>
                </a:lnTo>
                <a:lnTo>
                  <a:pt x="74472" y="558"/>
                </a:lnTo>
                <a:lnTo>
                  <a:pt x="33401" y="17564"/>
                </a:lnTo>
                <a:lnTo>
                  <a:pt x="8686" y="47688"/>
                </a:lnTo>
                <a:lnTo>
                  <a:pt x="0" y="80035"/>
                </a:lnTo>
                <a:lnTo>
                  <a:pt x="12" y="218897"/>
                </a:lnTo>
                <a:lnTo>
                  <a:pt x="0" y="224523"/>
                </a:lnTo>
                <a:lnTo>
                  <a:pt x="11315" y="261810"/>
                </a:lnTo>
                <a:lnTo>
                  <a:pt x="42748" y="293243"/>
                </a:lnTo>
                <a:lnTo>
                  <a:pt x="80035" y="304558"/>
                </a:lnTo>
                <a:lnTo>
                  <a:pt x="215011" y="304558"/>
                </a:lnTo>
                <a:lnTo>
                  <a:pt x="252298" y="293243"/>
                </a:lnTo>
                <a:lnTo>
                  <a:pt x="283730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30" y="42748"/>
                </a:lnTo>
                <a:lnTo>
                  <a:pt x="252298" y="11315"/>
                </a:lnTo>
                <a:lnTo>
                  <a:pt x="220573" y="558"/>
                </a:lnTo>
                <a:lnTo>
                  <a:pt x="215011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959350" y="1470025"/>
            <a:ext cx="2663190" cy="6256655"/>
          </a:xfrm>
          <a:prstGeom prst="rect">
            <a:avLst/>
          </a:prstGeom>
        </p:spPr>
        <p:txBody>
          <a:bodyPr vert="horz" wrap="square" lIns="0" tIns="1905" rIns="0" bIns="0" rtlCol="0">
            <a:noAutofit/>
          </a:bodyPr>
          <a:lstStyle/>
          <a:p>
            <a:pPr marL="12700" marR="915670">
              <a:lnSpc>
                <a:spcPct val="106000"/>
              </a:lnSpc>
              <a:spcBef>
                <a:spcPts val="15"/>
              </a:spcBef>
            </a:pPr>
            <a:r>
              <a:rPr sz="2800" b="1" spc="-5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Lack</a:t>
            </a:r>
            <a:r>
              <a:rPr sz="2800" b="1" spc="-17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spc="-8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800" b="1" spc="-5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sz="2800" b="1" spc="-17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spc="-6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User  </a:t>
            </a:r>
            <a:r>
              <a:rPr sz="2800" b="1" spc="-10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Awareness</a:t>
            </a:r>
            <a:endParaRPr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lang="en-US"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</a:t>
            </a:r>
            <a:r>
              <a:rPr sz="28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are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unawar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of 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threats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8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lack 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</a:t>
            </a:r>
            <a:r>
              <a:rPr sz="28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knowledge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effectively 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safeguar</a:t>
            </a:r>
            <a:r>
              <a:rPr sz="28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thei</a:t>
            </a:r>
            <a:r>
              <a:rPr sz="28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device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 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onlin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activities.</a:t>
            </a:r>
            <a:endParaRPr sz="2800" spc="-7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3717" y="2249277"/>
            <a:ext cx="295275" cy="304800"/>
          </a:xfrm>
          <a:custGeom>
            <a:avLst/>
            <a:gdLst/>
            <a:ahLst/>
            <a:cxnLst/>
            <a:rect l="l" t="t" r="r" b="b"/>
            <a:pathLst>
              <a:path w="295275" h="304800">
                <a:moveTo>
                  <a:pt x="214998" y="0"/>
                </a:moveTo>
                <a:lnTo>
                  <a:pt x="80022" y="0"/>
                </a:lnTo>
                <a:lnTo>
                  <a:pt x="74460" y="558"/>
                </a:lnTo>
                <a:lnTo>
                  <a:pt x="33388" y="17564"/>
                </a:lnTo>
                <a:lnTo>
                  <a:pt x="8674" y="47688"/>
                </a:lnTo>
                <a:lnTo>
                  <a:pt x="0" y="80035"/>
                </a:lnTo>
                <a:lnTo>
                  <a:pt x="0" y="218897"/>
                </a:lnTo>
                <a:lnTo>
                  <a:pt x="0" y="224523"/>
                </a:lnTo>
                <a:lnTo>
                  <a:pt x="11303" y="261810"/>
                </a:lnTo>
                <a:lnTo>
                  <a:pt x="42735" y="293243"/>
                </a:lnTo>
                <a:lnTo>
                  <a:pt x="80022" y="304558"/>
                </a:lnTo>
                <a:lnTo>
                  <a:pt x="214998" y="304558"/>
                </a:lnTo>
                <a:lnTo>
                  <a:pt x="252285" y="293243"/>
                </a:lnTo>
                <a:lnTo>
                  <a:pt x="283718" y="261810"/>
                </a:lnTo>
                <a:lnTo>
                  <a:pt x="295033" y="224523"/>
                </a:lnTo>
                <a:lnTo>
                  <a:pt x="295033" y="80035"/>
                </a:lnTo>
                <a:lnTo>
                  <a:pt x="283718" y="42748"/>
                </a:lnTo>
                <a:lnTo>
                  <a:pt x="252285" y="11315"/>
                </a:lnTo>
                <a:lnTo>
                  <a:pt x="220573" y="558"/>
                </a:lnTo>
                <a:lnTo>
                  <a:pt x="214998" y="0"/>
                </a:lnTo>
                <a:close/>
              </a:path>
            </a:pathLst>
          </a:custGeom>
          <a:solidFill>
            <a:srgbClr val="3431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778750" y="1774825"/>
            <a:ext cx="3176905" cy="4797425"/>
          </a:xfrm>
          <a:prstGeom prst="rect">
            <a:avLst/>
          </a:prstGeom>
        </p:spPr>
        <p:txBody>
          <a:bodyPr vert="horz" wrap="square" lIns="0" tIns="1905" rIns="0" bIns="0" rtlCol="0">
            <a:noAutofit/>
          </a:bodyPr>
          <a:lstStyle/>
          <a:p>
            <a:pPr marL="12700" marR="94615">
              <a:lnSpc>
                <a:spcPct val="106000"/>
              </a:lnSpc>
              <a:spcBef>
                <a:spcPts val="15"/>
              </a:spcBef>
            </a:pPr>
            <a:r>
              <a:rPr sz="2800" b="1" spc="-10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Inadequate</a:t>
            </a:r>
            <a:r>
              <a:rPr sz="2800" b="1" spc="-175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b="1" spc="-90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Security  Measures</a:t>
            </a:r>
            <a:endParaRPr sz="28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Existin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solutions  </a:t>
            </a:r>
            <a:r>
              <a:rPr sz="2800" spc="-1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may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not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provide 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comprehensiv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protection 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against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sophisticated 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attacks,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leaving 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vulnerable</a:t>
            </a:r>
            <a:r>
              <a:rPr sz="2800" spc="-85" dirty="0">
                <a:solidFill>
                  <a:srgbClr val="C9C2C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7275" y="1014095"/>
            <a:ext cx="3827145" cy="1045210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pc="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Overview</a:t>
            </a:r>
            <a:endParaRPr spc="90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5950" y="2536825"/>
            <a:ext cx="5212715" cy="564578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spc="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400" spc="5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2400" spc="7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aims </a:t>
            </a:r>
            <a:r>
              <a:rPr sz="2400" spc="6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develop </a:t>
            </a:r>
            <a:r>
              <a:rPr sz="2400" spc="8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6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comprehensive </a:t>
            </a:r>
            <a:r>
              <a:rPr sz="2400" spc="6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keylogger</a:t>
            </a:r>
            <a:r>
              <a:rPr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solution</a:t>
            </a:r>
            <a:r>
              <a:rPr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8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7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addresses</a:t>
            </a:r>
            <a:r>
              <a:rPr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critical</a:t>
            </a:r>
            <a:r>
              <a:rPr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security </a:t>
            </a:r>
            <a:r>
              <a:rPr sz="2400" spc="-3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6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concerns </a:t>
            </a:r>
            <a:r>
              <a:rPr sz="2400" spc="4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faced </a:t>
            </a:r>
            <a:r>
              <a:rPr sz="2400" spc="3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400" spc="5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individuals </a:t>
            </a:r>
            <a:r>
              <a:rPr sz="2400" spc="1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organizations. </a:t>
            </a:r>
            <a:r>
              <a:rPr sz="2400" spc="-3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keylogger </a:t>
            </a:r>
            <a:r>
              <a:rPr sz="2400" spc="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will </a:t>
            </a:r>
            <a:r>
              <a:rPr sz="2400" spc="5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provide </a:t>
            </a:r>
            <a:r>
              <a:rPr sz="2400" spc="6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advanced </a:t>
            </a:r>
            <a:r>
              <a:rPr sz="2400" spc="7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monitoring </a:t>
            </a:r>
            <a:r>
              <a:rPr sz="2400" spc="-32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capabilities </a:t>
            </a:r>
            <a:r>
              <a:rPr sz="2400" spc="6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spc="6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detect </a:t>
            </a:r>
            <a:r>
              <a:rPr sz="2400" spc="1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6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prevent </a:t>
            </a:r>
            <a:r>
              <a:rPr sz="2400" spc="7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unauthorized </a:t>
            </a:r>
            <a:r>
              <a:rPr sz="2400" spc="7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4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access, </a:t>
            </a:r>
            <a:r>
              <a:rPr sz="2400" spc="5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safeguarding </a:t>
            </a:r>
            <a:r>
              <a:rPr sz="2400" spc="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sensitive </a:t>
            </a:r>
            <a:r>
              <a:rPr sz="2400" spc="7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information </a:t>
            </a:r>
            <a:r>
              <a:rPr sz="2400" spc="1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spc="10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6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ensuring</a:t>
            </a:r>
            <a:r>
              <a:rPr sz="2400" spc="-2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4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digital</a:t>
            </a:r>
            <a:r>
              <a:rPr sz="2400" spc="-1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privacy.</a:t>
            </a:r>
            <a:endParaRPr sz="2400" spc="3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38520" y="2550795"/>
            <a:ext cx="4480560" cy="3060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515" y="881901"/>
            <a:ext cx="424307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35" dirty="0"/>
              <a:t>Who</a:t>
            </a:r>
            <a:r>
              <a:rPr spc="-365" dirty="0"/>
              <a:t> </a:t>
            </a:r>
            <a:r>
              <a:rPr spc="-245" dirty="0"/>
              <a:t>are</a:t>
            </a:r>
            <a:r>
              <a:rPr spc="-365" dirty="0"/>
              <a:t> </a:t>
            </a:r>
            <a:r>
              <a:rPr spc="-220" dirty="0"/>
              <a:t>th</a:t>
            </a:r>
            <a:r>
              <a:rPr spc="-250" dirty="0"/>
              <a:t>e</a:t>
            </a:r>
            <a:r>
              <a:rPr spc="-370" dirty="0"/>
              <a:t> </a:t>
            </a:r>
            <a:r>
              <a:rPr spc="-220" dirty="0"/>
              <a:t>end</a:t>
            </a:r>
            <a:r>
              <a:rPr spc="-370" dirty="0"/>
              <a:t> </a:t>
            </a:r>
            <a:r>
              <a:rPr spc="-240" dirty="0"/>
              <a:t>users</a:t>
            </a:r>
            <a:endParaRPr spc="-24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45870" y="1808480"/>
            <a:ext cx="2951480" cy="15703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1755" y="3561080"/>
            <a:ext cx="3071495" cy="7387590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1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IT</a:t>
            </a:r>
            <a:r>
              <a:rPr sz="2400" spc="-1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400" spc="-10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400" spc="-1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Professionals</a:t>
            </a:r>
            <a:endParaRPr sz="24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primary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en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fo</a:t>
            </a:r>
            <a:r>
              <a:rPr sz="24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this 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solutio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are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IT 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professionals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responsible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for 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protectin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thei</a:t>
            </a:r>
            <a:r>
              <a:rPr sz="24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organization's  </a:t>
            </a:r>
            <a:r>
              <a:rPr sz="24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networks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device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fro</a:t>
            </a:r>
            <a:r>
              <a:rPr sz="24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cyber  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threats.</a:t>
            </a:r>
            <a:endParaRPr sz="2400" spc="-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3890" y="1808480"/>
            <a:ext cx="2659380" cy="15703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17060" y="3527425"/>
            <a:ext cx="3151505" cy="4337050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8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Business</a:t>
            </a:r>
            <a:r>
              <a:rPr sz="2400" spc="-1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Executives</a:t>
            </a:r>
            <a:endParaRPr sz="24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Business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leaders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decision- 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makers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wh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need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safeguard  </a:t>
            </a:r>
            <a:r>
              <a:rPr sz="24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sensitiv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compan</a:t>
            </a:r>
            <a:r>
              <a:rPr sz="24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</a:t>
            </a:r>
            <a:r>
              <a:rPr sz="24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 </a:t>
            </a:r>
            <a:r>
              <a:rPr sz="24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ensure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</a:t>
            </a:r>
            <a:r>
              <a:rPr sz="24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overal</a:t>
            </a:r>
            <a:r>
              <a:rPr sz="2400" spc="-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4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of  thei</a:t>
            </a:r>
            <a:r>
              <a:rPr sz="24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digita</a:t>
            </a:r>
            <a:r>
              <a:rPr sz="2400" spc="-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infrastructure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will 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also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benefi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4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fro</a:t>
            </a:r>
            <a:r>
              <a:rPr sz="24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thi</a:t>
            </a:r>
            <a:r>
              <a:rPr sz="24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4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solution.</a:t>
            </a:r>
            <a:endParaRPr sz="2400" spc="-7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1700" y="1808480"/>
            <a:ext cx="3321685" cy="15703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6350" y="3451225"/>
            <a:ext cx="3957955" cy="4337050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-1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Remote</a:t>
            </a:r>
            <a:r>
              <a:rPr sz="2800" spc="-1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Employees</a:t>
            </a:r>
            <a:endParaRPr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2800" spc="-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With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</a:t>
            </a:r>
            <a:r>
              <a:rPr sz="28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rise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8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remote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work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this 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too</a:t>
            </a:r>
            <a:r>
              <a:rPr sz="2800" spc="-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ca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help 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protec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employee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accessing  </a:t>
            </a:r>
            <a:r>
              <a:rPr sz="28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compan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3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system</a:t>
            </a:r>
            <a:r>
              <a:rPr sz="28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</a:t>
            </a:r>
            <a:r>
              <a:rPr sz="28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from  thei</a:t>
            </a:r>
            <a:r>
              <a:rPr sz="28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persona</a:t>
            </a:r>
            <a:r>
              <a:rPr sz="2800" spc="-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device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outsid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offic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network.</a:t>
            </a:r>
            <a:endParaRPr sz="2800" spc="-9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750" y="936625"/>
            <a:ext cx="8080375" cy="91630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14" dirty="0"/>
              <a:t>Your</a:t>
            </a:r>
            <a:r>
              <a:rPr spc="-370" dirty="0"/>
              <a:t> </a:t>
            </a:r>
            <a:r>
              <a:rPr spc="-140" dirty="0"/>
              <a:t>solution</a:t>
            </a:r>
            <a:r>
              <a:rPr spc="-370" dirty="0"/>
              <a:t> </a:t>
            </a:r>
            <a:r>
              <a:rPr spc="-200" dirty="0"/>
              <a:t>and</a:t>
            </a:r>
            <a:r>
              <a:rPr spc="-360" dirty="0"/>
              <a:t> </a:t>
            </a:r>
            <a:r>
              <a:rPr spc="-130" dirty="0"/>
              <a:t>its</a:t>
            </a:r>
            <a:r>
              <a:rPr spc="-365" dirty="0"/>
              <a:t> </a:t>
            </a:r>
            <a:r>
              <a:rPr spc="-225" dirty="0"/>
              <a:t>value</a:t>
            </a:r>
            <a:r>
              <a:rPr spc="-365" dirty="0"/>
              <a:t> </a:t>
            </a:r>
            <a:r>
              <a:rPr spc="-155" dirty="0"/>
              <a:t>preposition</a:t>
            </a:r>
            <a:endParaRPr spc="-155" dirty="0"/>
          </a:p>
        </p:txBody>
      </p:sp>
      <p:sp>
        <p:nvSpPr>
          <p:cNvPr id="3" name="object 3"/>
          <p:cNvSpPr/>
          <p:nvPr/>
        </p:nvSpPr>
        <p:spPr>
          <a:xfrm>
            <a:off x="1655965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30" y="0"/>
                </a:moveTo>
                <a:lnTo>
                  <a:pt x="80035" y="0"/>
                </a:lnTo>
                <a:lnTo>
                  <a:pt x="74460" y="546"/>
                </a:lnTo>
                <a:lnTo>
                  <a:pt x="33388" y="17551"/>
                </a:lnTo>
                <a:lnTo>
                  <a:pt x="8674" y="47675"/>
                </a:lnTo>
                <a:lnTo>
                  <a:pt x="0" y="80022"/>
                </a:lnTo>
                <a:lnTo>
                  <a:pt x="0" y="2693327"/>
                </a:lnTo>
                <a:lnTo>
                  <a:pt x="0" y="2698953"/>
                </a:lnTo>
                <a:lnTo>
                  <a:pt x="11315" y="2736240"/>
                </a:lnTo>
                <a:lnTo>
                  <a:pt x="42748" y="2767672"/>
                </a:lnTo>
                <a:lnTo>
                  <a:pt x="80035" y="2778975"/>
                </a:lnTo>
                <a:lnTo>
                  <a:pt x="2518130" y="2778975"/>
                </a:lnTo>
                <a:lnTo>
                  <a:pt x="2555417" y="2767672"/>
                </a:lnTo>
                <a:lnTo>
                  <a:pt x="2586850" y="2736240"/>
                </a:lnTo>
                <a:lnTo>
                  <a:pt x="2598166" y="2698953"/>
                </a:lnTo>
                <a:lnTo>
                  <a:pt x="2598166" y="80022"/>
                </a:lnTo>
                <a:lnTo>
                  <a:pt x="2586850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3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0415" y="2409190"/>
            <a:ext cx="3894455" cy="5642610"/>
          </a:xfrm>
          <a:prstGeom prst="rect">
            <a:avLst/>
          </a:prstGeom>
        </p:spPr>
        <p:txBody>
          <a:bodyPr vert="horz" wrap="square" lIns="0" tIns="1905" rIns="0" bIns="0" rtlCol="0">
            <a:noAutofit/>
          </a:bodyPr>
          <a:lstStyle/>
          <a:p>
            <a:pPr marL="12700" marR="470535">
              <a:lnSpc>
                <a:spcPct val="106000"/>
              </a:lnSpc>
              <a:spcBef>
                <a:spcPts val="15"/>
              </a:spcBef>
            </a:pPr>
            <a:r>
              <a:rPr sz="2800" spc="-9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Comprehensive  Security</a:t>
            </a:r>
            <a:endParaRPr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Ou</a:t>
            </a:r>
            <a:r>
              <a:rPr sz="2800" spc="-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solution 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provide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comprehensive 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sz="28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monitoring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all 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keyboard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input,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detecting 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suspiciou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activity,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alerting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potential 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threats.</a:t>
            </a:r>
            <a:endParaRPr sz="2800" spc="-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5429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43" y="0"/>
                </a:moveTo>
                <a:lnTo>
                  <a:pt x="80035" y="0"/>
                </a:lnTo>
                <a:lnTo>
                  <a:pt x="74472" y="546"/>
                </a:lnTo>
                <a:lnTo>
                  <a:pt x="33401" y="17551"/>
                </a:lnTo>
                <a:lnTo>
                  <a:pt x="8686" y="47675"/>
                </a:lnTo>
                <a:lnTo>
                  <a:pt x="0" y="80022"/>
                </a:lnTo>
                <a:lnTo>
                  <a:pt x="12" y="2693327"/>
                </a:lnTo>
                <a:lnTo>
                  <a:pt x="0" y="2698953"/>
                </a:lnTo>
                <a:lnTo>
                  <a:pt x="11315" y="2736240"/>
                </a:lnTo>
                <a:lnTo>
                  <a:pt x="42748" y="2767672"/>
                </a:lnTo>
                <a:lnTo>
                  <a:pt x="80035" y="2778975"/>
                </a:lnTo>
                <a:lnTo>
                  <a:pt x="2518143" y="2778975"/>
                </a:lnTo>
                <a:lnTo>
                  <a:pt x="2555417" y="2767672"/>
                </a:lnTo>
                <a:lnTo>
                  <a:pt x="2586850" y="2736240"/>
                </a:lnTo>
                <a:lnTo>
                  <a:pt x="2598166" y="2698953"/>
                </a:lnTo>
                <a:lnTo>
                  <a:pt x="2598166" y="80022"/>
                </a:lnTo>
                <a:lnTo>
                  <a:pt x="2586850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43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14520" y="2431415"/>
            <a:ext cx="2875915" cy="5293995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-8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Enhance</a:t>
            </a:r>
            <a:r>
              <a:rPr sz="2800" spc="-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800" spc="-1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Privacy</a:t>
            </a:r>
            <a:endParaRPr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ct val="125000"/>
              </a:lnSpc>
              <a:spcBef>
                <a:spcPts val="765"/>
              </a:spcBef>
            </a:pP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loggin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all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keyboard 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activity,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ou</a:t>
            </a:r>
            <a:r>
              <a:rPr sz="28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too</a:t>
            </a:r>
            <a:r>
              <a:rPr sz="2800" spc="-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help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users  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identify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prevent 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unauthorize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access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 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sensitiv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information, 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ensurin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thei</a:t>
            </a:r>
            <a:r>
              <a:rPr sz="28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digita</a:t>
            </a:r>
            <a:r>
              <a:rPr sz="2800" spc="-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privacy  </a:t>
            </a:r>
            <a:r>
              <a:rPr sz="28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protected.</a:t>
            </a:r>
            <a:endParaRPr sz="2800" spc="-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94905" y="2274582"/>
            <a:ext cx="2598420" cy="2779395"/>
          </a:xfrm>
          <a:custGeom>
            <a:avLst/>
            <a:gdLst/>
            <a:ahLst/>
            <a:cxnLst/>
            <a:rect l="l" t="t" r="r" b="b"/>
            <a:pathLst>
              <a:path w="2598420" h="2779395">
                <a:moveTo>
                  <a:pt x="2518130" y="0"/>
                </a:moveTo>
                <a:lnTo>
                  <a:pt x="80022" y="0"/>
                </a:lnTo>
                <a:lnTo>
                  <a:pt x="74460" y="546"/>
                </a:lnTo>
                <a:lnTo>
                  <a:pt x="33388" y="17551"/>
                </a:lnTo>
                <a:lnTo>
                  <a:pt x="8674" y="47675"/>
                </a:lnTo>
                <a:lnTo>
                  <a:pt x="0" y="80022"/>
                </a:lnTo>
                <a:lnTo>
                  <a:pt x="0" y="2693327"/>
                </a:lnTo>
                <a:lnTo>
                  <a:pt x="0" y="2698953"/>
                </a:lnTo>
                <a:lnTo>
                  <a:pt x="11303" y="2736240"/>
                </a:lnTo>
                <a:lnTo>
                  <a:pt x="42735" y="2767672"/>
                </a:lnTo>
                <a:lnTo>
                  <a:pt x="80022" y="2778975"/>
                </a:lnTo>
                <a:lnTo>
                  <a:pt x="2518130" y="2778975"/>
                </a:lnTo>
                <a:lnTo>
                  <a:pt x="2555417" y="2767672"/>
                </a:lnTo>
                <a:lnTo>
                  <a:pt x="2586837" y="2736240"/>
                </a:lnTo>
                <a:lnTo>
                  <a:pt x="2598153" y="2698953"/>
                </a:lnTo>
                <a:lnTo>
                  <a:pt x="2598153" y="80022"/>
                </a:lnTo>
                <a:lnTo>
                  <a:pt x="2586837" y="42735"/>
                </a:lnTo>
                <a:lnTo>
                  <a:pt x="2555417" y="11303"/>
                </a:lnTo>
                <a:lnTo>
                  <a:pt x="2523705" y="546"/>
                </a:lnTo>
                <a:lnTo>
                  <a:pt x="251813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48855" y="2409190"/>
            <a:ext cx="3627755" cy="5291455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-9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Customizable</a:t>
            </a:r>
            <a:r>
              <a:rPr sz="2800" spc="-1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Settings</a:t>
            </a:r>
            <a:endParaRPr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37465">
              <a:lnSpc>
                <a:spcPct val="125000"/>
              </a:lnSpc>
              <a:spcBef>
                <a:spcPts val="765"/>
              </a:spcBef>
            </a:pP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Ou</a:t>
            </a:r>
            <a:r>
              <a:rPr sz="2800" spc="-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softwar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offers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flexible 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configuratio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options, 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allowing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tailo</a:t>
            </a:r>
            <a:r>
              <a:rPr sz="28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monitoring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alerting 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capabilitie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thei</a:t>
            </a:r>
            <a:r>
              <a:rPr sz="28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specific  </a:t>
            </a:r>
            <a:r>
              <a:rPr sz="28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needs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preferences.</a:t>
            </a:r>
            <a:endParaRPr sz="2800" spc="-10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03" y="936626"/>
            <a:ext cx="11442700" cy="7076540"/>
          </a:xfrm>
          <a:custGeom>
            <a:avLst/>
            <a:gdLst/>
            <a:ahLst/>
            <a:cxnLst/>
            <a:rect l="l" t="t" r="r" b="b"/>
            <a:pathLst>
              <a:path w="11442700" h="6440805">
                <a:moveTo>
                  <a:pt x="11442191" y="0"/>
                </a:moveTo>
                <a:lnTo>
                  <a:pt x="0" y="0"/>
                </a:lnTo>
                <a:lnTo>
                  <a:pt x="0" y="6440423"/>
                </a:lnTo>
                <a:lnTo>
                  <a:pt x="11442191" y="6440423"/>
                </a:lnTo>
                <a:lnTo>
                  <a:pt x="1144219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4731" y="784353"/>
            <a:ext cx="5017135" cy="19481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70" dirty="0">
                <a:solidFill>
                  <a:srgbClr val="FF0000"/>
                </a:solidFill>
              </a:rPr>
              <a:t>The</a:t>
            </a:r>
            <a:r>
              <a:rPr spc="-365" dirty="0">
                <a:solidFill>
                  <a:srgbClr val="FF0000"/>
                </a:solidFill>
              </a:rPr>
              <a:t> </a:t>
            </a:r>
            <a:r>
              <a:rPr spc="-165" dirty="0">
                <a:solidFill>
                  <a:srgbClr val="FF0000"/>
                </a:solidFill>
              </a:rPr>
              <a:t>Wow</a:t>
            </a:r>
            <a:r>
              <a:rPr spc="-365" dirty="0">
                <a:solidFill>
                  <a:srgbClr val="FF0000"/>
                </a:solidFill>
              </a:rPr>
              <a:t> </a:t>
            </a:r>
            <a:r>
              <a:rPr spc="-30" dirty="0">
                <a:solidFill>
                  <a:srgbClr val="FF0000"/>
                </a:solidFill>
              </a:rPr>
              <a:t>in</a:t>
            </a:r>
            <a:r>
              <a:rPr spc="-365" dirty="0">
                <a:solidFill>
                  <a:srgbClr val="FF0000"/>
                </a:solidFill>
              </a:rPr>
              <a:t> </a:t>
            </a:r>
            <a:r>
              <a:rPr spc="-125" dirty="0">
                <a:solidFill>
                  <a:srgbClr val="FF0000"/>
                </a:solidFill>
              </a:rPr>
              <a:t>You</a:t>
            </a:r>
            <a:r>
              <a:rPr spc="-85" dirty="0">
                <a:solidFill>
                  <a:srgbClr val="FF0000"/>
                </a:solidFill>
              </a:rPr>
              <a:t>r</a:t>
            </a:r>
            <a:r>
              <a:rPr spc="-370" dirty="0">
                <a:solidFill>
                  <a:srgbClr val="FF0000"/>
                </a:solidFill>
              </a:rPr>
              <a:t> </a:t>
            </a:r>
            <a:r>
              <a:rPr spc="-155" dirty="0">
                <a:solidFill>
                  <a:srgbClr val="FF0000"/>
                </a:solidFill>
              </a:rPr>
              <a:t>Solution</a:t>
            </a:r>
            <a:br>
              <a:rPr spc="-155" dirty="0">
                <a:solidFill>
                  <a:srgbClr val="FF0000"/>
                </a:solidFill>
              </a:rPr>
            </a:br>
            <a:endParaRPr spc="-155" dirty="0">
              <a:solidFill>
                <a:srgbClr val="FF000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750" y="2460625"/>
            <a:ext cx="5256530" cy="437642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Our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security </a:t>
            </a:r>
            <a:r>
              <a:rPr sz="28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solution </a:t>
            </a:r>
            <a:r>
              <a:rPr sz="2800" spc="-1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goes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beyond 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traditional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detection </a:t>
            </a:r>
            <a:r>
              <a:rPr sz="2800" spc="-1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by </a:t>
            </a:r>
            <a:r>
              <a:rPr sz="28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leveraging</a:t>
            </a:r>
            <a:r>
              <a:rPr sz="28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advanced</a:t>
            </a:r>
            <a:r>
              <a:rPr sz="28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machine</a:t>
            </a:r>
            <a:r>
              <a:rPr sz="28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learning</a:t>
            </a:r>
            <a:r>
              <a:rPr sz="28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algorithms</a:t>
            </a:r>
            <a:r>
              <a:rPr sz="28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28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proactively</a:t>
            </a:r>
            <a:r>
              <a:rPr sz="28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identify</a:t>
            </a:r>
            <a:r>
              <a:rPr sz="2800" spc="-1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800" spc="-459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neutralize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evolvin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threats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This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cutting-edg</a:t>
            </a:r>
            <a:r>
              <a:rPr sz="28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technolog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8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provides 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unparalleled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protection,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delivering </a:t>
            </a:r>
            <a:r>
              <a:rPr sz="2800" spc="-1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800" spc="-12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seamless </a:t>
            </a:r>
            <a:r>
              <a:rPr sz="28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user experience </a:t>
            </a:r>
            <a:r>
              <a:rPr sz="28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without </a:t>
            </a:r>
            <a:r>
              <a:rPr sz="28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compromising</a:t>
            </a:r>
            <a:r>
              <a:rPr sz="28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8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security.</a:t>
            </a:r>
            <a:endParaRPr sz="2800" spc="-9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1393825"/>
            <a:ext cx="5209540" cy="44183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76200"/>
            <a:ext cx="11430000" cy="7964805"/>
          </a:xfrm>
          <a:custGeom>
            <a:avLst/>
            <a:gdLst/>
            <a:ahLst/>
            <a:cxnLst/>
            <a:rect l="l" t="t" r="r" b="b"/>
            <a:pathLst>
              <a:path w="11430000" h="7964805">
                <a:moveTo>
                  <a:pt x="11429999" y="0"/>
                </a:moveTo>
                <a:lnTo>
                  <a:pt x="0" y="0"/>
                </a:lnTo>
                <a:lnTo>
                  <a:pt x="0" y="7964423"/>
                </a:lnTo>
                <a:lnTo>
                  <a:pt x="11429999" y="7964423"/>
                </a:lnTo>
                <a:lnTo>
                  <a:pt x="1142999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1150" y="37465"/>
            <a:ext cx="11000740" cy="25361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6950" y="1927225"/>
            <a:ext cx="2197100" cy="1540510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95" dirty="0"/>
              <a:t>Modeling</a:t>
            </a:r>
            <a:endParaRPr lang="en-US" spc="-95" dirty="0"/>
          </a:p>
        </p:txBody>
      </p:sp>
      <p:grpSp>
        <p:nvGrpSpPr>
          <p:cNvPr id="5" name="object 5"/>
          <p:cNvGrpSpPr/>
          <p:nvPr/>
        </p:nvGrpSpPr>
        <p:grpSpPr>
          <a:xfrm>
            <a:off x="1655965" y="4979803"/>
            <a:ext cx="8137525" cy="789940"/>
            <a:chOff x="1655965" y="4979803"/>
            <a:chExt cx="8137525" cy="789940"/>
          </a:xfrm>
        </p:grpSpPr>
        <p:sp>
          <p:nvSpPr>
            <p:cNvPr id="6" name="object 6"/>
            <p:cNvSpPr/>
            <p:nvPr/>
          </p:nvSpPr>
          <p:spPr>
            <a:xfrm>
              <a:off x="1655965" y="4979809"/>
              <a:ext cx="8137525" cy="635635"/>
            </a:xfrm>
            <a:custGeom>
              <a:avLst/>
              <a:gdLst/>
              <a:ahLst/>
              <a:cxnLst/>
              <a:rect l="l" t="t" r="r" b="b"/>
              <a:pathLst>
                <a:path w="8137525" h="635635">
                  <a:moveTo>
                    <a:pt x="8137093" y="597192"/>
                  </a:moveTo>
                  <a:lnTo>
                    <a:pt x="2000516" y="597192"/>
                  </a:lnTo>
                  <a:lnTo>
                    <a:pt x="2000516" y="0"/>
                  </a:lnTo>
                  <a:lnTo>
                    <a:pt x="1971967" y="0"/>
                  </a:lnTo>
                  <a:lnTo>
                    <a:pt x="1971967" y="597192"/>
                  </a:lnTo>
                  <a:lnTo>
                    <a:pt x="0" y="597192"/>
                  </a:lnTo>
                  <a:lnTo>
                    <a:pt x="0" y="635254"/>
                  </a:lnTo>
                  <a:lnTo>
                    <a:pt x="8137093" y="635254"/>
                  </a:lnTo>
                  <a:lnTo>
                    <a:pt x="8137093" y="597192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54692" y="538904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00659" y="0"/>
                  </a:moveTo>
                  <a:lnTo>
                    <a:pt x="80035" y="0"/>
                  </a:lnTo>
                  <a:lnTo>
                    <a:pt x="74460" y="546"/>
                  </a:lnTo>
                  <a:lnTo>
                    <a:pt x="33388" y="17551"/>
                  </a:lnTo>
                  <a:lnTo>
                    <a:pt x="8674" y="47675"/>
                  </a:lnTo>
                  <a:lnTo>
                    <a:pt x="0" y="80022"/>
                  </a:lnTo>
                  <a:lnTo>
                    <a:pt x="0" y="295033"/>
                  </a:lnTo>
                  <a:lnTo>
                    <a:pt x="0" y="300647"/>
                  </a:lnTo>
                  <a:lnTo>
                    <a:pt x="11315" y="337934"/>
                  </a:lnTo>
                  <a:lnTo>
                    <a:pt x="42748" y="369366"/>
                  </a:lnTo>
                  <a:lnTo>
                    <a:pt x="80035" y="380682"/>
                  </a:lnTo>
                  <a:lnTo>
                    <a:pt x="300659" y="380682"/>
                  </a:lnTo>
                  <a:lnTo>
                    <a:pt x="337947" y="369366"/>
                  </a:lnTo>
                  <a:lnTo>
                    <a:pt x="369379" y="337934"/>
                  </a:lnTo>
                  <a:lnTo>
                    <a:pt x="380682" y="300647"/>
                  </a:lnTo>
                  <a:lnTo>
                    <a:pt x="380682" y="80022"/>
                  </a:lnTo>
                  <a:lnTo>
                    <a:pt x="369379" y="42735"/>
                  </a:lnTo>
                  <a:lnTo>
                    <a:pt x="337947" y="11303"/>
                  </a:lnTo>
                  <a:lnTo>
                    <a:pt x="306235" y="546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574643" y="5376340"/>
            <a:ext cx="13589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405" dirty="0">
                <a:solidFill>
                  <a:srgbClr val="EBCCBB"/>
                </a:solidFill>
                <a:latin typeface="Verdana" panose="020B0604030504040204"/>
                <a:cs typeface="Verdana" panose="020B0604030504040204"/>
              </a:rPr>
              <a:t>1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7550" y="3018155"/>
            <a:ext cx="3258820" cy="1850390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000" spc="-9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sz="2000" spc="-1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Gathering</a:t>
            </a:r>
            <a:endParaRPr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 indent="-1905" algn="ctr">
              <a:lnSpc>
                <a:spcPct val="125000"/>
              </a:lnSpc>
              <a:spcBef>
                <a:spcPts val="765"/>
              </a:spcBef>
            </a:pPr>
            <a:r>
              <a:rPr sz="20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Collec</a:t>
            </a:r>
            <a:r>
              <a:rPr sz="20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relevant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use</a:t>
            </a:r>
            <a:r>
              <a:rPr sz="20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behavior</a:t>
            </a:r>
            <a:r>
              <a:rPr sz="20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system  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logs</a:t>
            </a:r>
            <a:r>
              <a:rPr sz="20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securit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vulnerabilities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inform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the 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developmen</a:t>
            </a:r>
            <a:r>
              <a:rPr sz="20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process.</a:t>
            </a:r>
            <a:endParaRPr sz="2000" spc="-10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29414" y="5384279"/>
            <a:ext cx="381000" cy="789940"/>
            <a:chOff x="5529414" y="5384279"/>
            <a:chExt cx="381000" cy="789940"/>
          </a:xfrm>
        </p:grpSpPr>
        <p:sp>
          <p:nvSpPr>
            <p:cNvPr id="11" name="object 11"/>
            <p:cNvSpPr/>
            <p:nvPr/>
          </p:nvSpPr>
          <p:spPr>
            <a:xfrm>
              <a:off x="5702655" y="5574620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70" y="0"/>
                  </a:moveTo>
                  <a:lnTo>
                    <a:pt x="0" y="0"/>
                  </a:lnTo>
                  <a:lnTo>
                    <a:pt x="0" y="599573"/>
                  </a:lnTo>
                  <a:lnTo>
                    <a:pt x="38070" y="599573"/>
                  </a:lnTo>
                  <a:lnTo>
                    <a:pt x="38070" y="0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29414" y="5384279"/>
              <a:ext cx="381000" cy="390525"/>
            </a:xfrm>
            <a:custGeom>
              <a:avLst/>
              <a:gdLst/>
              <a:ahLst/>
              <a:cxnLst/>
              <a:rect l="l" t="t" r="r" b="b"/>
              <a:pathLst>
                <a:path w="381000" h="390525">
                  <a:moveTo>
                    <a:pt x="300659" y="0"/>
                  </a:moveTo>
                  <a:lnTo>
                    <a:pt x="80035" y="0"/>
                  </a:lnTo>
                  <a:lnTo>
                    <a:pt x="74460" y="546"/>
                  </a:lnTo>
                  <a:lnTo>
                    <a:pt x="33388" y="17564"/>
                  </a:lnTo>
                  <a:lnTo>
                    <a:pt x="8674" y="47675"/>
                  </a:lnTo>
                  <a:lnTo>
                    <a:pt x="0" y="80035"/>
                  </a:lnTo>
                  <a:lnTo>
                    <a:pt x="0" y="304546"/>
                  </a:lnTo>
                  <a:lnTo>
                    <a:pt x="0" y="310172"/>
                  </a:lnTo>
                  <a:lnTo>
                    <a:pt x="11315" y="347459"/>
                  </a:lnTo>
                  <a:lnTo>
                    <a:pt x="42748" y="378891"/>
                  </a:lnTo>
                  <a:lnTo>
                    <a:pt x="80035" y="390207"/>
                  </a:lnTo>
                  <a:lnTo>
                    <a:pt x="300659" y="390207"/>
                  </a:lnTo>
                  <a:lnTo>
                    <a:pt x="337934" y="378891"/>
                  </a:lnTo>
                  <a:lnTo>
                    <a:pt x="369366" y="347459"/>
                  </a:lnTo>
                  <a:lnTo>
                    <a:pt x="380682" y="310172"/>
                  </a:lnTo>
                  <a:lnTo>
                    <a:pt x="380682" y="80035"/>
                  </a:lnTo>
                  <a:lnTo>
                    <a:pt x="369366" y="42748"/>
                  </a:lnTo>
                  <a:lnTo>
                    <a:pt x="337934" y="11315"/>
                  </a:lnTo>
                  <a:lnTo>
                    <a:pt x="306222" y="546"/>
                  </a:lnTo>
                  <a:lnTo>
                    <a:pt x="300659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635231" y="5381090"/>
            <a:ext cx="169545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45" dirty="0">
                <a:solidFill>
                  <a:srgbClr val="EBCCBB"/>
                </a:solidFill>
                <a:latin typeface="Verdana" panose="020B0604030504040204"/>
                <a:cs typeface="Verdana" panose="020B0604030504040204"/>
              </a:rPr>
              <a:t>2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40150" y="6174740"/>
            <a:ext cx="4554220" cy="1704340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marL="792480">
              <a:lnSpc>
                <a:spcPct val="100000"/>
              </a:lnSpc>
              <a:spcBef>
                <a:spcPts val="135"/>
              </a:spcBef>
            </a:pPr>
            <a:r>
              <a:rPr sz="2000" spc="-9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Feature</a:t>
            </a:r>
            <a:r>
              <a:rPr sz="2000" spc="-1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Engineering</a:t>
            </a:r>
            <a:endParaRPr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085" marR="5080" indent="-33020" algn="just">
              <a:lnSpc>
                <a:spcPct val="125000"/>
              </a:lnSpc>
              <a:spcBef>
                <a:spcPts val="765"/>
              </a:spcBef>
            </a:pPr>
            <a:r>
              <a:rPr sz="20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Identify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extrac</a:t>
            </a:r>
            <a:r>
              <a:rPr sz="20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most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relevant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features  </a:t>
            </a:r>
            <a:r>
              <a:rPr sz="20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fro</a:t>
            </a:r>
            <a:r>
              <a:rPr sz="20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buil</a:t>
            </a:r>
            <a:r>
              <a:rPr sz="20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predictiv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that  </a:t>
            </a:r>
            <a:r>
              <a:rPr sz="20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ca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detec</a:t>
            </a:r>
            <a:r>
              <a:rPr sz="20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preven</a:t>
            </a:r>
            <a:r>
              <a:rPr sz="20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intrusions</a:t>
            </a:r>
            <a:r>
              <a:rPr sz="2000" spc="-65" dirty="0">
                <a:solidFill>
                  <a:srgbClr val="C9C2C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04138" y="4979803"/>
            <a:ext cx="390525" cy="789940"/>
            <a:chOff x="7604138" y="4979803"/>
            <a:chExt cx="390525" cy="789940"/>
          </a:xfrm>
        </p:grpSpPr>
        <p:sp>
          <p:nvSpPr>
            <p:cNvPr id="16" name="object 16"/>
            <p:cNvSpPr/>
            <p:nvPr/>
          </p:nvSpPr>
          <p:spPr>
            <a:xfrm>
              <a:off x="7777378" y="4979803"/>
              <a:ext cx="38100" cy="600075"/>
            </a:xfrm>
            <a:custGeom>
              <a:avLst/>
              <a:gdLst/>
              <a:ahLst/>
              <a:cxnLst/>
              <a:rect l="l" t="t" r="r" b="b"/>
              <a:pathLst>
                <a:path w="38100" h="600075">
                  <a:moveTo>
                    <a:pt x="38070" y="0"/>
                  </a:moveTo>
                  <a:lnTo>
                    <a:pt x="0" y="0"/>
                  </a:lnTo>
                  <a:lnTo>
                    <a:pt x="0" y="599573"/>
                  </a:lnTo>
                  <a:lnTo>
                    <a:pt x="38070" y="599573"/>
                  </a:lnTo>
                  <a:lnTo>
                    <a:pt x="38070" y="0"/>
                  </a:lnTo>
                  <a:close/>
                </a:path>
              </a:pathLst>
            </a:custGeom>
            <a:solidFill>
              <a:srgbClr val="6D52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604138" y="5389041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10172" y="0"/>
                  </a:moveTo>
                  <a:lnTo>
                    <a:pt x="80022" y="0"/>
                  </a:lnTo>
                  <a:lnTo>
                    <a:pt x="74460" y="546"/>
                  </a:lnTo>
                  <a:lnTo>
                    <a:pt x="33388" y="17551"/>
                  </a:lnTo>
                  <a:lnTo>
                    <a:pt x="8674" y="47675"/>
                  </a:lnTo>
                  <a:lnTo>
                    <a:pt x="0" y="80022"/>
                  </a:lnTo>
                  <a:lnTo>
                    <a:pt x="0" y="295033"/>
                  </a:lnTo>
                  <a:lnTo>
                    <a:pt x="0" y="300647"/>
                  </a:lnTo>
                  <a:lnTo>
                    <a:pt x="11315" y="337934"/>
                  </a:lnTo>
                  <a:lnTo>
                    <a:pt x="25095" y="355587"/>
                  </a:lnTo>
                  <a:lnTo>
                    <a:pt x="29057" y="359575"/>
                  </a:lnTo>
                  <a:lnTo>
                    <a:pt x="63423" y="377939"/>
                  </a:lnTo>
                  <a:lnTo>
                    <a:pt x="80022" y="380682"/>
                  </a:lnTo>
                  <a:lnTo>
                    <a:pt x="310172" y="380682"/>
                  </a:lnTo>
                  <a:lnTo>
                    <a:pt x="347459" y="369366"/>
                  </a:lnTo>
                  <a:lnTo>
                    <a:pt x="378891" y="337934"/>
                  </a:lnTo>
                  <a:lnTo>
                    <a:pt x="390194" y="300647"/>
                  </a:lnTo>
                  <a:lnTo>
                    <a:pt x="390194" y="80022"/>
                  </a:lnTo>
                  <a:lnTo>
                    <a:pt x="378891" y="42735"/>
                  </a:lnTo>
                  <a:lnTo>
                    <a:pt x="347459" y="11303"/>
                  </a:lnTo>
                  <a:lnTo>
                    <a:pt x="315747" y="546"/>
                  </a:lnTo>
                  <a:lnTo>
                    <a:pt x="310172" y="0"/>
                  </a:lnTo>
                  <a:close/>
                </a:path>
              </a:pathLst>
            </a:custGeom>
            <a:solidFill>
              <a:srgbClr val="3431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713230" y="5376340"/>
            <a:ext cx="16764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60" dirty="0">
                <a:solidFill>
                  <a:srgbClr val="EBCCBB"/>
                </a:solidFill>
                <a:latin typeface="Verdana" panose="020B0604030504040204"/>
                <a:cs typeface="Verdana" panose="020B0604030504040204"/>
              </a:rPr>
              <a:t>3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71235" y="2841625"/>
            <a:ext cx="3338830" cy="1721485"/>
          </a:xfrm>
          <a:prstGeom prst="rect">
            <a:avLst/>
          </a:prstGeom>
        </p:spPr>
        <p:txBody>
          <a:bodyPr vert="horz" wrap="square" lIns="0" tIns="17145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000" spc="-3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Mode</a:t>
            </a:r>
            <a:r>
              <a:rPr sz="2000" spc="-1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000" spc="-17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4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Training</a:t>
            </a:r>
            <a:endParaRPr sz="20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 algn="ctr">
              <a:lnSpc>
                <a:spcPct val="125000"/>
              </a:lnSpc>
              <a:spcBef>
                <a:spcPts val="765"/>
              </a:spcBef>
            </a:pPr>
            <a:r>
              <a:rPr sz="2000" spc="-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Train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3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20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machine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learning</a:t>
            </a:r>
            <a:r>
              <a:rPr sz="2000" spc="-14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using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advanced </a:t>
            </a:r>
            <a:r>
              <a:rPr sz="2000" spc="-459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technique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lik</a:t>
            </a:r>
            <a:r>
              <a:rPr sz="20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14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deep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learnin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7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000" spc="-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anomaly  detectio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7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000" spc="-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6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identify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9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pattern</a:t>
            </a:r>
            <a:r>
              <a:rPr sz="2000" spc="-9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000" spc="-15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indicative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6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of  </a:t>
            </a:r>
            <a:r>
              <a:rPr sz="2000" spc="-10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keylogger</a:t>
            </a:r>
            <a:r>
              <a:rPr sz="2000" spc="-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8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activity.</a:t>
            </a:r>
            <a:endParaRPr sz="2000" spc="-8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4159</Words>
  <Application>WPS Presentation</Application>
  <PresentationFormat>Custom</PresentationFormat>
  <Paragraphs>97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SimSun</vt:lpstr>
      <vt:lpstr>Wingdings</vt:lpstr>
      <vt:lpstr>Lucida Sans Unicode</vt:lpstr>
      <vt:lpstr>Lucida Sans Unicode</vt:lpstr>
      <vt:lpstr>Verdana</vt:lpstr>
      <vt:lpstr>Times New Roman</vt:lpstr>
      <vt:lpstr>Microsoft YaHei</vt:lpstr>
      <vt:lpstr>Arial Unicode MS</vt:lpstr>
      <vt:lpstr>Calibri</vt:lpstr>
      <vt:lpstr>Times New Roman</vt:lpstr>
      <vt:lpstr>Lucida Console</vt:lpstr>
      <vt:lpstr>Lucida Bright</vt:lpstr>
      <vt:lpstr>Tahoma</vt:lpstr>
      <vt:lpstr>Tempus Sans ITC</vt:lpstr>
      <vt:lpstr>Tw Cen MT</vt:lpstr>
      <vt:lpstr>Trebuchet MS</vt:lpstr>
      <vt:lpstr>Tw Cen MT Condensed Extra Bold</vt:lpstr>
      <vt:lpstr>1_Gear Drives</vt:lpstr>
      <vt:lpstr>Student Name: kinjengi veera sivanagendra   Final Project</vt:lpstr>
      <vt:lpstr> Keylogger and security</vt:lpstr>
      <vt:lpstr>Agenda</vt:lpstr>
      <vt:lpstr>Problem Statement</vt:lpstr>
      <vt:lpstr>Project Overview</vt:lpstr>
      <vt:lpstr>Who are the end users</vt:lpstr>
      <vt:lpstr>Your solution and its value preposition</vt:lpstr>
      <vt:lpstr>The Wow in Your Solution</vt:lpstr>
      <vt:lpstr>Modelling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Name:</dc:title>
  <dc:creator>LENOVO</dc:creator>
  <cp:lastModifiedBy>PC</cp:lastModifiedBy>
  <cp:revision>20</cp:revision>
  <dcterms:created xsi:type="dcterms:W3CDTF">2024-06-10T10:19:00Z</dcterms:created>
  <dcterms:modified xsi:type="dcterms:W3CDTF">2024-06-16T07:25:00Z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2024-06-10T11:00:00Z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2024-06-10T11:00:00Z</vt:filetime>
  </property>
  <property fmtid="{D5CDD505-2E9C-101B-9397-08002B2CF9AE}" pid="5" name="ICV">
    <vt:lpwstr>C3641F75C2424BE295C0CF987EAAD4C9_13</vt:lpwstr>
  </property>
  <property fmtid="{D5CDD505-2E9C-101B-9397-08002B2CF9AE}" pid="6" name="KSOProductBuildVer">
    <vt:lpwstr>1033-12.2.0.13472</vt:lpwstr>
  </property>
</Properties>
</file>